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303" r:id="rId3"/>
    <p:sldId id="421" r:id="rId4"/>
    <p:sldId id="332" r:id="rId5"/>
    <p:sldId id="384" r:id="rId6"/>
    <p:sldId id="425" r:id="rId7"/>
    <p:sldId id="377" r:id="rId8"/>
    <p:sldId id="423" r:id="rId9"/>
    <p:sldId id="458" r:id="rId10"/>
    <p:sldId id="385" r:id="rId11"/>
    <p:sldId id="422" r:id="rId12"/>
    <p:sldId id="424" r:id="rId13"/>
    <p:sldId id="383" r:id="rId14"/>
    <p:sldId id="427" r:id="rId15"/>
    <p:sldId id="318" r:id="rId16"/>
    <p:sldId id="428" r:id="rId17"/>
    <p:sldId id="426" r:id="rId18"/>
    <p:sldId id="436" r:id="rId19"/>
    <p:sldId id="444" r:id="rId20"/>
    <p:sldId id="447" r:id="rId21"/>
    <p:sldId id="459" r:id="rId22"/>
    <p:sldId id="445" r:id="rId23"/>
    <p:sldId id="386" r:id="rId24"/>
    <p:sldId id="319" r:id="rId25"/>
    <p:sldId id="381" r:id="rId26"/>
    <p:sldId id="310" r:id="rId27"/>
    <p:sldId id="388" r:id="rId28"/>
    <p:sldId id="448" r:id="rId29"/>
    <p:sldId id="461" r:id="rId30"/>
    <p:sldId id="453" r:id="rId31"/>
    <p:sldId id="454" r:id="rId32"/>
    <p:sldId id="460" r:id="rId33"/>
    <p:sldId id="455" r:id="rId34"/>
    <p:sldId id="309" r:id="rId35"/>
    <p:sldId id="462" r:id="rId36"/>
    <p:sldId id="456" r:id="rId37"/>
    <p:sldId id="457" r:id="rId38"/>
    <p:sldId id="392" r:id="rId39"/>
    <p:sldId id="414" r:id="rId40"/>
    <p:sldId id="42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22"/>
    <a:srgbClr val="003CB4"/>
    <a:srgbClr val="060A08"/>
    <a:srgbClr val="FF0000"/>
    <a:srgbClr val="B51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AC5AB-CF80-45D9-B09E-EE0A00037698}" type="datetimeFigureOut">
              <a:rPr lang="es-AR" smtClean="0"/>
              <a:t>9/12/2021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818BD-AA4C-47FB-9B49-52D6239168A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18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35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209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7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2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0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74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72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930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6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9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6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708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712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82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44b91564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44b91564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671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39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56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3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73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1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61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3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22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7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42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abitaci%C3%B3n_china#cite_note-1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es.wikipedia.org/wiki/Test_de_Turi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Roger_Penrose" TargetMode="External"/><Relationship Id="rId11" Type="http://schemas.openxmlformats.org/officeDocument/2006/relationships/hyperlink" Target="https://es.wikipedia.org/wiki/Sem%C3%A1ntica_ling%C3%BC%C3%ADstica" TargetMode="External"/><Relationship Id="rId5" Type="http://schemas.openxmlformats.org/officeDocument/2006/relationships/hyperlink" Target="https://es.wikipedia.org/wiki/John_Searle" TargetMode="External"/><Relationship Id="rId10" Type="http://schemas.openxmlformats.org/officeDocument/2006/relationships/hyperlink" Target="https://es.wikipedia.org/wiki/Sintaxis" TargetMode="External"/><Relationship Id="rId4" Type="http://schemas.openxmlformats.org/officeDocument/2006/relationships/hyperlink" Target="https://es.wikipedia.org/wiki/Experimento_mental" TargetMode="External"/><Relationship Id="rId9" Type="http://schemas.openxmlformats.org/officeDocument/2006/relationships/hyperlink" Target="https://es.wikipedia.org/wiki/Gram%C3%A1tic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laudio.Parrinello@guardiana.tech" TargetMode="Externa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mailto:Claudio.Parrinello@guerrerosdandovida.or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50.emf"/><Relationship Id="rId4" Type="http://schemas.openxmlformats.org/officeDocument/2006/relationships/hyperlink" Target="mailto:Claudio.Parrinello@guardiana.te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962197" y="3396342"/>
            <a:ext cx="2335484" cy="1502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DISTRIBUITED LEDGER TECHNOLOGY (DLT)</a:t>
            </a:r>
            <a:endParaRPr lang="es-A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727166" y="3396342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ARTIFICIAL INTELLIGENCE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(AI)</a:t>
            </a:r>
            <a:endParaRPr lang="es-A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171508" y="3396341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EXTENDED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REALITY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(XR)</a:t>
            </a:r>
            <a:endParaRPr lang="es-A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255623" y="3396340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QUANTUM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COMPUTING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(QC)</a:t>
            </a:r>
            <a:endParaRPr lang="es-AR" dirty="0"/>
          </a:p>
        </p:txBody>
      </p:sp>
      <p:sp>
        <p:nvSpPr>
          <p:cNvPr id="10" name="Rectángulo 9"/>
          <p:cNvSpPr/>
          <p:nvPr/>
        </p:nvSpPr>
        <p:spPr>
          <a:xfrm>
            <a:off x="2339145" y="1093656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934299" y="1056533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094917" y="1056533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593679" y="1093656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84726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50877" y="4642059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(</a:t>
            </a:r>
            <a:r>
              <a:rPr lang="es-MX" dirty="0" err="1" smtClean="0">
                <a:solidFill>
                  <a:srgbClr val="C00000"/>
                </a:solidFill>
              </a:rPr>
              <a:t>dot</a:t>
            </a:r>
            <a:r>
              <a:rPr lang="es-MX" dirty="0" smtClean="0">
                <a:solidFill>
                  <a:srgbClr val="C00000"/>
                </a:solidFill>
              </a:rPr>
              <a:t> </a:t>
            </a:r>
            <a:r>
              <a:rPr lang="es-MX" dirty="0" err="1" smtClean="0">
                <a:solidFill>
                  <a:srgbClr val="C00000"/>
                </a:solidFill>
              </a:rPr>
              <a:t>csv</a:t>
            </a:r>
            <a:r>
              <a:rPr lang="es-MX" dirty="0" smtClean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38" y="1372771"/>
            <a:ext cx="11522250" cy="459626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87189" y="4437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MACHINE LEARNING</a:t>
            </a:r>
            <a:endParaRPr lang="es-AR" sz="4000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4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3770" y="875212"/>
            <a:ext cx="1013677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BentonSansBBVA"/>
              </a:rPr>
              <a:t>Los algoritmos de </a:t>
            </a:r>
            <a:r>
              <a:rPr lang="es-MX" sz="2000" i="1" dirty="0" smtClean="0">
                <a:solidFill>
                  <a:schemeClr val="bg1"/>
                </a:solidFill>
                <a:latin typeface="BentonSansBBVA"/>
              </a:rPr>
              <a:t>machine </a:t>
            </a:r>
            <a:r>
              <a:rPr lang="es-MX" sz="2000" i="1" dirty="0" err="1" smtClean="0">
                <a:solidFill>
                  <a:schemeClr val="bg1"/>
                </a:solidFill>
                <a:latin typeface="BentonSansBBVA"/>
              </a:rPr>
              <a:t>learning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se pueden clasificar en tres grupos dependiendo de la salida que produzcan, que reciben el nombre de tipos de aprendizaje: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supervisado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consiste en inferir una función a partir de datos de entrenamiento etiquetados, es decir, para cada uno de los datos se tiene tanto la entrada como la salida </a:t>
            </a:r>
            <a:r>
              <a:rPr lang="es-MX" sz="2000" dirty="0" smtClean="0">
                <a:solidFill>
                  <a:schemeClr val="bg1"/>
                </a:solidFill>
                <a:latin typeface="BentonSansBBVA"/>
              </a:rPr>
              <a:t>esperada.</a:t>
            </a:r>
            <a:endParaRPr lang="es-MX" sz="2000" dirty="0">
              <a:solidFill>
                <a:schemeClr val="bg1"/>
              </a:solidFill>
              <a:latin typeface="BentonSansBBV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no supervisado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consiste en inferir una función a partir de datos de entrenamiento no etiquetados, es decir, sólo se conoce la entrada de cada uno de los datos</a:t>
            </a:r>
            <a:r>
              <a:rPr lang="es-MX" sz="2000" dirty="0" smtClean="0">
                <a:solidFill>
                  <a:schemeClr val="bg1"/>
                </a:solidFill>
                <a:latin typeface="BentonSansBBVA"/>
              </a:rPr>
              <a:t>.</a:t>
            </a:r>
            <a:endParaRPr lang="es-MX" sz="2000" dirty="0">
              <a:solidFill>
                <a:schemeClr val="bg1"/>
              </a:solidFill>
              <a:latin typeface="BentonSansBBV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por refuerzo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se preocupa por cómo los agentes de software deben tomar acciones en un entorno para maximizar algún tipo de recompensa acumulativa.</a:t>
            </a:r>
            <a:endParaRPr lang="es-MX" sz="2000" b="0" i="0" dirty="0">
              <a:solidFill>
                <a:schemeClr val="bg1"/>
              </a:solidFill>
              <a:effectLst/>
              <a:latin typeface="BentonSansBBVA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63" y="4123781"/>
            <a:ext cx="8186483" cy="241352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826159" y="211966"/>
            <a:ext cx="7147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i="1" dirty="0">
                <a:solidFill>
                  <a:schemeClr val="bg1"/>
                </a:solidFill>
                <a:latin typeface="BentonSansBBVA"/>
              </a:rPr>
              <a:t>MACHINE LEARNING : TIPOS DE APRENDIZAJE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219649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us.es/~fsancho/images/2019-12/machine-learning-typ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75" y="94184"/>
            <a:ext cx="9590969" cy="65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6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4098" name="Picture 2" descr="Aprendizaje-supervisado-o-no-supervis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52" y="627437"/>
            <a:ext cx="8293400" cy="56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5122" name="Picture 2" descr="Aprendizaje-supervisado-o-no-supervis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94" y="1097280"/>
            <a:ext cx="10695135" cy="44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ELECCIÓN DE CANALES EN REDES NEURONALES CONVOLUCIONALES MEDIANTE DROP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4" y="1439955"/>
            <a:ext cx="8763887" cy="48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4940055" y="434097"/>
            <a:ext cx="3163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REDES NEURONALES </a:t>
            </a:r>
            <a:endParaRPr lang="es-AR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79827" y="140676"/>
            <a:ext cx="11495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Las redes neuronales pueden ser 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algoritmo de Machine </a:t>
            </a:r>
            <a:r>
              <a:rPr lang="es-MX" b="1" dirty="0" err="1">
                <a:solidFill>
                  <a:schemeClr val="bg1"/>
                </a:solidFill>
                <a:latin typeface="IBM Plex Sans"/>
              </a:rPr>
              <a:t>Learning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 más potente y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a la vez más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complejo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Su meta es la de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intentar emular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la forma de tomar decisiones de un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ser humano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, de modo “similar” a como lo hacen nuestras neuronas, unidades encargas de interpretar información e interconectarse entre sí.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Las redes neuronales son, por tanto,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un conjunto de algoritmos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diseñados especialmente para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reconocer patrones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ejemplo mas frecuente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de red neuronal es 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Deep </a:t>
            </a:r>
            <a:r>
              <a:rPr lang="es-MX" b="1" dirty="0" err="1">
                <a:solidFill>
                  <a:schemeClr val="bg1"/>
                </a:solidFill>
                <a:latin typeface="IBM Plex Sans"/>
              </a:rPr>
              <a:t>Learning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, un tipo de red neuronal que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funciona por capas jerarquizadas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 La primera capa se centra  en aprender un concepto básico, la segunda capa en algo más complejo, y así, capa a capa, va profundizando hasta alcanzar el resultado deseado.</a:t>
            </a:r>
            <a:endParaRPr lang="es-MX" b="0" i="0" dirty="0">
              <a:solidFill>
                <a:schemeClr val="bg1"/>
              </a:solidFill>
              <a:effectLst/>
              <a:latin typeface="IBM Plex Sans"/>
            </a:endParaRPr>
          </a:p>
        </p:txBody>
      </p:sp>
      <p:pic>
        <p:nvPicPr>
          <p:cNvPr id="7172" name="Picture 4" descr="https://www.futurespace.es/wp-content/uploads/2021/03/deeprrn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43" y="2787629"/>
            <a:ext cx="71437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93188" name="Picture 4" descr="Index of /wp-content/uploads/2017/05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1" y="874901"/>
            <a:ext cx="4950725" cy="48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Rede Neural Artificial Multicamadas.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46" y="1397726"/>
            <a:ext cx="5870682" cy="38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pic>
        <p:nvPicPr>
          <p:cNvPr id="8194" name="Picture 2" descr="DNN Neural Network | A Quick Glance of DNN Neural Network -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2" y="1379579"/>
            <a:ext cx="10757095" cy="5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1272" name="Picture 8" descr="LSTM | GRU RNN Let me tell What to understand in this… || Neural Network || Deep  Learning | by Mohammed Zeeshan Mulla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" y="1117782"/>
            <a:ext cx="10967933" cy="55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484726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  <p:sp>
        <p:nvSpPr>
          <p:cNvPr id="2" name="AutoShape 4" descr="Recurrent Neural Networks (RNN) - Long Short Term Memory (LSTM) - Blogs -  SuperDataScience | Machine Learning | AI | Data Science Career | Analytics  |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3318" name="Picture 6" descr="Understand the Effect of LSTM Input Gate, Forget Gate and Output Gate -  LSTM Network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35572"/>
            <a:ext cx="6485207" cy="42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ext Classification with LST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96" y="2035572"/>
            <a:ext cx="5175380" cy="25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" name="AutoShape 4" descr="Recurrent Neural Networks (RNN) - Long Short Term Memory (LSTM) - Blogs -  SuperDataScience | Machine Learning | AI | Data Science Career | Analytics  |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194" name="Picture 2" descr="https://raw.githubusercontent.com/GokuMohandas/MadeWithML/main/images/foundations/rnn/vanil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" y="-3517"/>
            <a:ext cx="12145547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raw.githubusercontent.com/GokuMohandas/MadeWithML/main/images/foundations/rnn/ga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608"/>
            <a:ext cx="12192000" cy="35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970" y="6102220"/>
            <a:ext cx="1098614" cy="6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2">
                    <a:lumMod val="10000"/>
                  </a:schemeClr>
                </a:solidFill>
              </a:rPr>
              <a:t>Deep </a:t>
            </a:r>
            <a:r>
              <a:rPr lang="es-AR" sz="3200" b="1" dirty="0" err="1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s-AR" sz="3200" b="1" dirty="0">
                <a:solidFill>
                  <a:schemeClr val="bg2">
                    <a:lumMod val="10000"/>
                  </a:schemeClr>
                </a:solidFill>
              </a:rPr>
              <a:t>: DNN, RNN, LSTM, CNN and R-CNN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75" y="5978768"/>
            <a:ext cx="1360403" cy="774117"/>
          </a:xfrm>
          <a:prstGeom prst="rect">
            <a:avLst/>
          </a:prstGeom>
        </p:spPr>
      </p:pic>
      <p:pic>
        <p:nvPicPr>
          <p:cNvPr id="6" name="Picture 2" descr="Convolutional Neural Networks: La Teoría explicada en Español | Aprende 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" y="1308295"/>
            <a:ext cx="9902453" cy="47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1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tro a las redes neuronales convolucionales | by Bootcamp A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31" y="958512"/>
            <a:ext cx="6474437" cy="1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006759" y="190381"/>
            <a:ext cx="83102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solidFill>
                  <a:schemeClr val="bg1"/>
                </a:solidFill>
              </a:rPr>
              <a:t>REDES NEURONALES CONVOLUCIONALES 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51" y="207820"/>
            <a:ext cx="1319236" cy="750692"/>
          </a:xfrm>
          <a:prstGeom prst="rect">
            <a:avLst/>
          </a:prstGeom>
        </p:spPr>
      </p:pic>
      <p:pic>
        <p:nvPicPr>
          <p:cNvPr id="14338" name="Picture 2" descr="https://miro.medium.com/max/1400/1*z7hd8FZeI_eodazwIapvA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5" y="3002270"/>
            <a:ext cx="952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309107" y="127131"/>
            <a:ext cx="6181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400" b="1" dirty="0" smtClean="0">
                <a:solidFill>
                  <a:schemeClr val="bg1"/>
                </a:solidFill>
              </a:rPr>
              <a:t>COMPETENCIA INTERNACIONAL KAGGLE</a:t>
            </a:r>
          </a:p>
          <a:p>
            <a:pPr algn="ctr"/>
            <a:r>
              <a:rPr lang="es-AR" sz="2400" b="1" dirty="0" smtClean="0">
                <a:solidFill>
                  <a:schemeClr val="bg1"/>
                </a:solidFill>
              </a:rPr>
              <a:t> </a:t>
            </a:r>
            <a:r>
              <a:rPr lang="es-AR" sz="1600" b="1" dirty="0" smtClean="0">
                <a:solidFill>
                  <a:schemeClr val="bg1"/>
                </a:solidFill>
              </a:rPr>
              <a:t>CENTRO GRADUADOS DE INGENIERIA  (YOLOV5) </a:t>
            </a:r>
            <a:endParaRPr lang="es-AR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33" y="922817"/>
            <a:ext cx="8555945" cy="4265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02" y="5404275"/>
            <a:ext cx="2174860" cy="1237572"/>
          </a:xfrm>
          <a:prstGeom prst="rect">
            <a:avLst/>
          </a:prstGeom>
        </p:spPr>
      </p:pic>
      <p:pic>
        <p:nvPicPr>
          <p:cNvPr id="12" name="Picture 2" descr="A PyTorch implementation of YOLOv5 | Traffic light, Windows versions, 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5" y="3305175"/>
            <a:ext cx="59245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063325" y="227799"/>
            <a:ext cx="3719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 smtClean="0">
                <a:solidFill>
                  <a:schemeClr val="bg1"/>
                </a:solidFill>
              </a:rPr>
              <a:t>TRANSFER LEARNING</a:t>
            </a:r>
            <a:endParaRPr lang="es-AR" sz="2800" b="1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40692" y="227799"/>
            <a:ext cx="560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https://github.com/titu1994/Neural-Style-Transfer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30" y="1358537"/>
            <a:ext cx="4578350" cy="31088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99" y="3409042"/>
            <a:ext cx="5928638" cy="28301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99" y="1063642"/>
            <a:ext cx="6073116" cy="21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136273" y="215933"/>
            <a:ext cx="603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Roboto"/>
              </a:rPr>
              <a:t>¿Es GITHUB </a:t>
            </a:r>
            <a:r>
              <a:rPr lang="es-MX" dirty="0" err="1">
                <a:solidFill>
                  <a:schemeClr val="bg1"/>
                </a:solidFill>
                <a:latin typeface="Roboto"/>
              </a:rPr>
              <a:t>Copilot</a:t>
            </a:r>
            <a:r>
              <a:rPr lang="es-MX" dirty="0">
                <a:solidFill>
                  <a:schemeClr val="bg1"/>
                </a:solidFill>
                <a:latin typeface="Roboto"/>
              </a:rPr>
              <a:t> el FIN de los PROGRAMADORES?</a:t>
            </a:r>
            <a:endParaRPr lang="es-MX" b="0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91" y="1012874"/>
            <a:ext cx="9696151" cy="54514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7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721761" y="1241686"/>
            <a:ext cx="9395126" cy="640080"/>
          </a:xfrm>
        </p:spPr>
        <p:txBody>
          <a:bodyPr rtlCol="0"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</a:rPr>
              <a:t>¿Es esta IA el FIN de los DISEÑADORES GRÁFICOS? ¿Puede la IA ser CREATIVA? - (DALL-E</a:t>
            </a:r>
            <a:r>
              <a:rPr lang="es-MX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01" y="2078181"/>
            <a:ext cx="6725046" cy="45110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8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  <p:pic>
        <p:nvPicPr>
          <p:cNvPr id="2052" name="Picture 4" descr="Procesamiento del lenguaje natural (PLN) con Python - BA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1"/>
            <a:ext cx="11944987" cy="68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368396" y="379118"/>
            <a:ext cx="7641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HERRAMIENTAS A TENER EN CUENTA EN NLP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6" name="CuadroTexto 5"/>
          <p:cNvSpPr txBox="1"/>
          <p:nvPr/>
        </p:nvSpPr>
        <p:spPr>
          <a:xfrm>
            <a:off x="1971487" y="1607495"/>
            <a:ext cx="9108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A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TOKENIZADOR  EL PROCESO DE CONVERTIR NUESTRA SECUENCIA DE CARACTERES, PALABRAS O PARRAFOS EN INPUTS PARA NUESTRO ALGORITMO SE LLAMA TOKENIZACIÓN. ( UNIDAD PARA PROCESAMIENTO SEMÁNTICO)</a:t>
            </a:r>
          </a:p>
          <a:p>
            <a:r>
              <a:rPr lang="es-A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EMBEDDING ASIGNA UN VECTOR A CADA PALABRA, ESTE VECTOR GUARDA INFORMACIÓN SEMÁNTICA LO QUE PERMITE QUE PUEDA SE ASOCIADO O DISOCIADO A OTROS VECTORES (PALABRAS EGÚN  DISTINTOS CONTEXTOS GRAMATICALES.</a:t>
            </a:r>
          </a:p>
          <a:p>
            <a:r>
              <a:rPr lang="es-A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REDES RECURRENTES</a:t>
            </a:r>
          </a:p>
          <a:p>
            <a:pPr marL="342900" indent="-342900">
              <a:buAutoNum type="arabicPeriod"/>
            </a:pPr>
            <a:endParaRPr lang="es-AR" dirty="0"/>
          </a:p>
        </p:txBody>
      </p:sp>
      <p:sp>
        <p:nvSpPr>
          <p:cNvPr id="7" name="AutoShape 2" descr="LSTM, One common solution for Recurrent Neural Networks - DLBT | Deep  learning benchmark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AutoShape 4" descr="LSTM, One common solution for Recurrent Neural Networks - DLBT | Deep  learning benchmark too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30" name="Picture 6" descr="LSTM, One common solution for Recurrent Neural Networks - DLBT | Deep  learning benchmark t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63" y="4307763"/>
            <a:ext cx="4998720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84726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9" y="618978"/>
            <a:ext cx="11038279" cy="50014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48748" y="6292553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(</a:t>
            </a:r>
            <a:r>
              <a:rPr lang="es-MX" dirty="0" err="1">
                <a:solidFill>
                  <a:srgbClr val="C00000"/>
                </a:solidFill>
              </a:rPr>
              <a:t>dot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 err="1">
                <a:solidFill>
                  <a:srgbClr val="C00000"/>
                </a:solidFill>
              </a:rPr>
              <a:t>csv</a:t>
            </a:r>
            <a:r>
              <a:rPr lang="es-MX" dirty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92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2" y="0"/>
            <a:ext cx="3881534" cy="6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50 ideas de Transformers en 2021 | transformers, fiestas cumpleaños  transformers, cumpleaños transfo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18212" cy="62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quetectura Transform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16" y="0"/>
            <a:ext cx="4018384" cy="6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" y="6291263"/>
            <a:ext cx="12191999" cy="566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Transformers at </a:t>
            </a:r>
            <a:r>
              <a:rPr lang="es-MX" dirty="0" err="1" smtClean="0">
                <a:solidFill>
                  <a:schemeClr val="tx1"/>
                </a:solidFill>
              </a:rPr>
              <a:t>school</a:t>
            </a:r>
            <a:r>
              <a:rPr lang="es-MX" dirty="0" smtClean="0">
                <a:solidFill>
                  <a:schemeClr val="tx1"/>
                </a:solidFill>
              </a:rPr>
              <a:t>                  Transformers at </a:t>
            </a:r>
            <a:r>
              <a:rPr lang="es-MX" dirty="0" err="1" smtClean="0">
                <a:solidFill>
                  <a:schemeClr val="tx1"/>
                </a:solidFill>
              </a:rPr>
              <a:t>collegue</a:t>
            </a:r>
            <a:r>
              <a:rPr lang="es-MX" dirty="0" smtClean="0">
                <a:solidFill>
                  <a:schemeClr val="tx1"/>
                </a:solidFill>
              </a:rPr>
              <a:t>                            Transformers </a:t>
            </a:r>
            <a:r>
              <a:rPr lang="es-MX" dirty="0" err="1" smtClean="0">
                <a:solidFill>
                  <a:schemeClr val="tx1"/>
                </a:solidFill>
              </a:rPr>
              <a:t>Today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AR" dirty="0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06" y="323761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5122" name="Picture 2" descr="Transformer: Attention Is All You Need (Paper Explained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65"/>
            <a:ext cx="12232114" cy="68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149" y="5968540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149" y="5968540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5273" y="829242"/>
            <a:ext cx="11593836" cy="5632311"/>
          </a:xfrm>
          <a:prstGeom prst="rect">
            <a:avLst/>
          </a:prstGeom>
          <a:solidFill>
            <a:srgbClr val="004C22"/>
          </a:solidFill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Usos del PLN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Resumen de textos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consiste en encontrar la idea principal del texto e ignorar lo que no sea relevante.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deberán ser capaces de mantener una charla fluida con el usuario y responder a sus preguntas de manera automática.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automática de </a:t>
            </a: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keywords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generación de textos</a:t>
            </a:r>
            <a:endParaRPr lang="es-MX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Reconocimiento de entidades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encontrar personas, entidades comerciales o gubernamentales, países, ciudades, marcas…etc.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sentimientos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deberá comprender si un tweet, una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comentario es positivo o negativo y en qué magnitud (neutro). Muy utilizado en redes sociales, en política, opiniones de productos y en motores de recomendación.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Ofrece la posibilidad traducir el texto o el audio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de un idioma a otro rápidamente y cada vez con más exactitud.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automática de textos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en categorías pre-existentes, detectar temas recurrentes y crear las categorías.</a:t>
            </a:r>
            <a:endParaRPr lang="es-MX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02812" y="6461553"/>
            <a:ext cx="9871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https://www.baoss.es/procesamiento-del-lenguaje-natural-pln-con-python/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88460" y="216917"/>
            <a:ext cx="6534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Poppins"/>
              </a:rPr>
              <a:t>NATURAL LANGUAGE PROCESSING</a:t>
            </a:r>
            <a:endParaRPr lang="es-MX" sz="2800" b="1" dirty="0">
              <a:solidFill>
                <a:schemeClr val="bg1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593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93007" y="396206"/>
            <a:ext cx="105978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s-MX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GANs</a:t>
            </a: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)? </a:t>
            </a:r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¿</a:t>
            </a: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Qué son las redes generativas adversarias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s-MX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También 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llamadas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redes generativas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 antagónicas (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RGAs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), las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redes generativas adversarias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 son un sistema de aprendizaje no supervisado en que dos inteligencias artificiales compiten entre sí para lograr un objetivo.</a:t>
            </a: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CFEDA8-D93E-4750-96DD-5B6C2502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76" y="2126417"/>
            <a:ext cx="6080262" cy="44907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8193" y="2614824"/>
            <a:ext cx="4849344" cy="3637008"/>
          </a:xfrm>
          <a:prstGeom prst="rect">
            <a:avLst/>
          </a:prstGeom>
        </p:spPr>
      </p:pic>
      <p:sp>
        <p:nvSpPr>
          <p:cNvPr id="9" name="AutoShape 2" descr="Redes Adversarias: explicación y tutorial en Python (Generative Adversarial  Networks)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877" y="5547315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19" y="5949879"/>
            <a:ext cx="1319236" cy="750692"/>
          </a:xfrm>
          <a:prstGeom prst="rect">
            <a:avLst/>
          </a:prstGeom>
        </p:spPr>
      </p:pic>
      <p:pic>
        <p:nvPicPr>
          <p:cNvPr id="2050" name="Picture 2" descr="Generator architecture of the StyleGAN neural network [1]. | Download 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31" y="1190650"/>
            <a:ext cx="4315716" cy="475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load.wikimedia.org/wikipedia/commons/1/1f/Wom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772" y="447716"/>
            <a:ext cx="2155241" cy="215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878131" y="302512"/>
            <a:ext cx="148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b="1" dirty="0" smtClean="0">
                <a:solidFill>
                  <a:schemeClr val="bg1"/>
                </a:solidFill>
              </a:rPr>
              <a:t>STYLE GANS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67508" y="1525337"/>
            <a:ext cx="43090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StyleGAN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is a generative adversarial network (GAN) introduced by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Nvidia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researchers in December 2018, and made source available in February 2019.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StyleGAN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depends 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Nvidia's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CUDA software, GPUs and Google's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TensorFlow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The second version of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StyleGAN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called StyleGAN2, was published on 5 February 2020. It removes some of the characteristic artifacts and improves the image quality.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On October 12th 2021,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nVIDIA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released StyleGAN3, described as an "alias-free" version.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5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19" y="5949879"/>
            <a:ext cx="1319236" cy="7506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273082" y="345207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sz="3600" b="1" dirty="0" smtClean="0">
                <a:solidFill>
                  <a:schemeClr val="bg1"/>
                </a:solidFill>
              </a:rPr>
              <a:t>Proyectos AI</a:t>
            </a: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 smtClean="0">
                <a:solidFill>
                  <a:schemeClr val="bg1"/>
                </a:solidFill>
              </a:rPr>
              <a:t>Gainfy</a:t>
            </a:r>
            <a:r>
              <a:rPr lang="es-AR" sz="3600" b="1" dirty="0">
                <a:solidFill>
                  <a:schemeClr val="bg1"/>
                </a:solidFill>
              </a:rPr>
              <a:t>  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r>
              <a:rPr lang="es-AR" sz="3600" b="1" dirty="0">
                <a:solidFill>
                  <a:schemeClr val="bg1"/>
                </a:solidFill>
              </a:rPr>
              <a:t>   </a:t>
            </a:r>
          </a:p>
          <a:p>
            <a:pPr algn="ctr"/>
            <a:r>
              <a:rPr lang="es-AR" sz="3600" b="1" dirty="0" err="1" smtClean="0">
                <a:solidFill>
                  <a:schemeClr val="bg1"/>
                </a:solidFill>
              </a:rPr>
              <a:t>SingularityNET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smtClean="0">
                <a:solidFill>
                  <a:schemeClr val="bg1"/>
                </a:solidFill>
              </a:rPr>
              <a:t>Blackbird.AI</a:t>
            </a: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>
                <a:solidFill>
                  <a:schemeClr val="bg1"/>
                </a:solidFill>
              </a:rPr>
              <a:t>Neureal</a:t>
            </a:r>
            <a:r>
              <a:rPr lang="es-AR" sz="3600" b="1" dirty="0">
                <a:solidFill>
                  <a:schemeClr val="bg1"/>
                </a:solidFill>
              </a:rPr>
              <a:t>   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>
                <a:solidFill>
                  <a:schemeClr val="bg1"/>
                </a:solidFill>
              </a:rPr>
              <a:t>VectorSpace</a:t>
            </a:r>
            <a:r>
              <a:rPr lang="es-A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7841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ANDRAKA\dl4cv_macos_cpu_head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490" y="0"/>
            <a:ext cx="12302490" cy="6858000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149" y="5968540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48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0" y="239788"/>
            <a:ext cx="38472" cy="13002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6928" rIns="0" bIns="-16928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067" dirty="0"/>
              <a:t> </a:t>
            </a:r>
            <a:endParaRPr lang="es-AR" altLang="es-AR" sz="2400" dirty="0">
              <a:latin typeface="Arial" panose="020B0604020202020204" pitchFamily="34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0" y="239788"/>
            <a:ext cx="38472" cy="13002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6928" rIns="0" bIns="-16928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067" dirty="0"/>
              <a:t> </a:t>
            </a:r>
            <a:endParaRPr lang="es-AR" altLang="es-AR" sz="2400" dirty="0">
              <a:latin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28604" y="226428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La 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</a:rPr>
              <a:t>habitación china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es un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4" tooltip="Experimento mental"/>
              </a:rPr>
              <a:t>experimento mental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, propuesto originalmente por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5" tooltip="John Searle"/>
              </a:rPr>
              <a:t>John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hlinkClick r:id="rId5" tooltip="John Searle"/>
              </a:rPr>
              <a:t>Searle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y popularizado por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6"/>
              </a:rPr>
              <a:t>Roger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hlinkClick r:id="rId6"/>
              </a:rPr>
              <a:t>Penrose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, mediante el cual se trata de rebatir la validez del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7" tooltip="Test de Turing"/>
              </a:rPr>
              <a:t>test de Turing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y de la creencia de que el pensamiento es simplemente computación.</a:t>
            </a:r>
            <a:r>
              <a:rPr lang="es-MX" baseline="30000" dirty="0">
                <a:solidFill>
                  <a:schemeClr val="bg1"/>
                </a:solidFill>
                <a:latin typeface="Arial" panose="020B0604020202020204" pitchFamily="34" charset="0"/>
                <a:hlinkClick r:id="rId8"/>
              </a:rPr>
              <a:t>1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​</a:t>
            </a:r>
          </a:p>
          <a:p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</a:rPr>
              <a:t>Searle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 se enfrenta a la analogía entre mente y ordenador cuando se trata de abordar la cuestión de la conciencia. La mente implica no solo la manipulación de símbolos (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9" tooltip="Gramática"/>
              </a:rPr>
              <a:t>gramática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o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10" tooltip="Sintaxis"/>
              </a:rPr>
              <a:t>sintaxis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), sino que además posee una capacidad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11" tooltip="Semántica lingüística"/>
              </a:rPr>
              <a:t>semántica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para darse cuenta, o estar consciente, de los significados de los símbolos.</a:t>
            </a:r>
            <a:endParaRPr lang="es-MX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84713" y="369814"/>
            <a:ext cx="688041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De AI a AC </a:t>
            </a:r>
          </a:p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Llegaremos a la conciencia artificial?</a:t>
            </a:r>
          </a:p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La</a:t>
            </a:r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</a:rPr>
              <a:t>habitación china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0354" name="Picture 2" descr="Inteligencia Artificial: La Habitación ó Caja Chin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04" y="2067622"/>
            <a:ext cx="5093109" cy="333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608683" y="6239214"/>
            <a:ext cx="7232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https://es.wikipedia.org/wiki/Habitaci%C3%B3n_china</a:t>
            </a:r>
          </a:p>
        </p:txBody>
      </p:sp>
    </p:spTree>
    <p:extLst>
      <p:ext uri="{BB962C8B-B14F-4D97-AF65-F5344CB8AC3E}">
        <p14:creationId xmlns:p14="http://schemas.microsoft.com/office/powerpoint/2010/main" val="13931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943434" y="1366376"/>
            <a:ext cx="9395126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 a la computación cuántica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085369" y="1686416"/>
            <a:ext cx="98842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dirty="0">
                <a:latin typeface="Arial" panose="020B0604020202020204" pitchFamily="34" charset="0"/>
                <a:cs typeface="Arial" panose="020B0604020202020204" pitchFamily="34" charset="0"/>
              </a:rPr>
              <a:t>Aunque los objetos cuánticos pueden parecer aleatorios y caóticos al principio, simplemente siguen un conjunto diferente de reglas. Una vez que sepamos cuáles son esas reglas, podemos usarlas para crear tecnología nueva y poderosa. La computación cuántica será el ejemplo más revolucionario de esto.</a:t>
            </a:r>
          </a:p>
        </p:txBody>
      </p:sp>
      <p:pic>
        <p:nvPicPr>
          <p:cNvPr id="18434" name="Picture 2" descr="How artificial intelligence is transforming learning | C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034"/>
          </a:xfrm>
          <a:prstGeom prst="rect">
            <a:avLst/>
          </a:prstGeom>
          <a:solidFill>
            <a:srgbClr val="0070C0"/>
          </a:solidFill>
          <a:extLst/>
        </p:spPr>
      </p:pic>
      <p:sp>
        <p:nvSpPr>
          <p:cNvPr id="2" name="Rectángulo 1"/>
          <p:cNvSpPr/>
          <p:nvPr/>
        </p:nvSpPr>
        <p:spPr>
          <a:xfrm>
            <a:off x="1943434" y="3342790"/>
            <a:ext cx="1152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2060"/>
                </a:solidFill>
              </a:rPr>
              <a:t>DARQ</a:t>
            </a:r>
            <a:endParaRPr lang="es-AR" sz="2400" b="1" dirty="0">
              <a:solidFill>
                <a:srgbClr val="00206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995850" y="938495"/>
            <a:ext cx="5880549" cy="181588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DARQ: SABER  UNA DE LAS TECNOLOGÍAS ES DOMINAR EL PRESENTE </a:t>
            </a:r>
            <a:r>
              <a:rPr lang="es-MX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SABER LAS 4 ES</a:t>
            </a:r>
          </a:p>
          <a:p>
            <a:pPr algn="ctr"/>
            <a:r>
              <a:rPr lang="es-MX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DOMINAR EL FUTURO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Microsoft developed a new programming language for quantum 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96" y="3502298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7487085" y="4769518"/>
            <a:ext cx="36764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</a:t>
            </a:r>
          </a:p>
          <a:p>
            <a:pPr algn="ctr"/>
            <a:r>
              <a:rPr lang="es-MX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DARQ</a:t>
            </a:r>
          </a:p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Claudio R. Parrinello</a:t>
            </a:r>
          </a:p>
          <a:p>
            <a:pPr algn="ctr"/>
            <a:r>
              <a:rPr lang="es-MX" sz="1400" b="1" dirty="0" err="1" smtClean="0">
                <a:solidFill>
                  <a:srgbClr val="C00000"/>
                </a:solidFill>
                <a:hlinkClick r:id="rId5"/>
              </a:rPr>
              <a:t>Claudio.Parrinello@guardiana.tech</a:t>
            </a:r>
            <a:endParaRPr lang="es-MX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631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cienciacarbonica.es/wp-content/uploads/2019/09/Diagrama-IA-1024x6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39" y="0"/>
            <a:ext cx="122112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Microsoft developed a new programming language for quantum compu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001" y="199324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14690" y="3260464"/>
            <a:ext cx="36764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</a:t>
            </a:r>
          </a:p>
          <a:p>
            <a:pPr algn="ctr"/>
            <a:r>
              <a:rPr lang="es-MX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DARQ</a:t>
            </a:r>
          </a:p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Claudio R. Parrinello</a:t>
            </a:r>
          </a:p>
          <a:p>
            <a:pPr algn="ctr"/>
            <a:r>
              <a:rPr lang="es-MX" sz="1400" b="1" dirty="0" err="1" smtClean="0">
                <a:solidFill>
                  <a:srgbClr val="C00000"/>
                </a:solidFill>
                <a:hlinkClick r:id="rId4"/>
              </a:rPr>
              <a:t>Claudio.Parrinello@guardiana.tech</a:t>
            </a:r>
            <a:endParaRPr lang="es-MX" sz="1400" b="1" dirty="0">
              <a:solidFill>
                <a:srgbClr val="C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04" y="5143943"/>
            <a:ext cx="2371166" cy="156324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5347707"/>
            <a:ext cx="2174860" cy="123757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277719"/>
            <a:ext cx="2174860" cy="123757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57" y="421411"/>
            <a:ext cx="2174860" cy="1237572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926868" y="5506857"/>
            <a:ext cx="5116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Claudio R. Parrinello</a:t>
            </a:r>
          </a:p>
          <a:p>
            <a:pPr algn="ctr"/>
            <a:r>
              <a:rPr lang="es-MX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Claudio.Parrinello@guerrerosdandovida.org</a:t>
            </a:r>
            <a:endParaRPr lang="es-MX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s-MX" dirty="0" err="1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Claudio.Parrinello@guardiana.tech</a:t>
            </a:r>
            <a:endParaRPr lang="es-MX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A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6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50877" y="4642059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(</a:t>
            </a:r>
            <a:r>
              <a:rPr lang="es-MX" dirty="0" err="1" smtClean="0">
                <a:solidFill>
                  <a:srgbClr val="C00000"/>
                </a:solidFill>
              </a:rPr>
              <a:t>dot</a:t>
            </a:r>
            <a:r>
              <a:rPr lang="es-MX" dirty="0" smtClean="0">
                <a:solidFill>
                  <a:srgbClr val="C00000"/>
                </a:solidFill>
              </a:rPr>
              <a:t> </a:t>
            </a:r>
            <a:r>
              <a:rPr lang="es-MX" dirty="0" err="1" smtClean="0">
                <a:solidFill>
                  <a:srgbClr val="C00000"/>
                </a:solidFill>
              </a:rPr>
              <a:t>csv</a:t>
            </a:r>
            <a:r>
              <a:rPr lang="es-MX" dirty="0" smtClean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ceptos-IA-Machine-Learning-y-Deep-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2" y="0"/>
            <a:ext cx="1201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3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omponents of AI solutions. Source: Costenaro 2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" y="0"/>
            <a:ext cx="121575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5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bbvanexttechnologies.com/wp-content/uploads/2020/09/12_02_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19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7" y="0"/>
            <a:ext cx="12202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53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46338</TotalTime>
  <Words>779</Words>
  <Application>Microsoft Office PowerPoint</Application>
  <PresentationFormat>Panorámica</PresentationFormat>
  <Paragraphs>138</Paragraphs>
  <Slides>40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2" baseType="lpstr">
      <vt:lpstr>Arial</vt:lpstr>
      <vt:lpstr>Arial</vt:lpstr>
      <vt:lpstr>Arial Black</vt:lpstr>
      <vt:lpstr>BentonSansBBVA</vt:lpstr>
      <vt:lpstr>Calibri</vt:lpstr>
      <vt:lpstr>Century Gothic</vt:lpstr>
      <vt:lpstr>IBM Plex Sans</vt:lpstr>
      <vt:lpstr>Poppins</vt:lpstr>
      <vt:lpstr>Roboto</vt:lpstr>
      <vt:lpstr>Segoe UI Light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¿Es esta IA el FIN de los DISEÑADORES GRÁFICOS? ¿Puede la IA ser CREATIVA? - (DALL-E)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 a la computación cuántica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TECNOLOGÍAS DARQ</dc:title>
  <dc:creator>Claudio Roberto Parrinello</dc:creator>
  <cp:lastModifiedBy>Claudio Roberto Parrinello</cp:lastModifiedBy>
  <cp:revision>273</cp:revision>
  <dcterms:created xsi:type="dcterms:W3CDTF">2021-05-27T18:56:18Z</dcterms:created>
  <dcterms:modified xsi:type="dcterms:W3CDTF">2021-12-09T21:26:10Z</dcterms:modified>
</cp:coreProperties>
</file>